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68" r:id="rId9"/>
    <p:sldId id="267" r:id="rId10"/>
    <p:sldId id="264" r:id="rId11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Выездное заседание Рабочей группы депутатов ГД ФС РФ «По поддержке производителей и поставщиков пищевой промышленности»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на тему: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</a:rPr>
              <a:t>Формирование Российского продовольственного рынка в условиях специальных экономических мер, вызванных введением ограничения на импорт ряда продовольственных товаров из стран Европейского Союза, США, Австралии, Канады, </a:t>
            </a:r>
            <a:r>
              <a:rPr lang="ru-RU" sz="2400" b="1" dirty="0" smtClean="0">
                <a:solidFill>
                  <a:srgbClr val="002060"/>
                </a:solidFill>
              </a:rPr>
              <a:t>Норвегии»</a:t>
            </a:r>
          </a:p>
          <a:p>
            <a:pPr algn="ctr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Москва, ул.3-я </a:t>
            </a:r>
            <a:r>
              <a:rPr lang="ru-RU" sz="1800" b="1" dirty="0" err="1" smtClean="0">
                <a:solidFill>
                  <a:srgbClr val="002060"/>
                </a:solidFill>
              </a:rPr>
              <a:t>Рыбинская</a:t>
            </a:r>
            <a:r>
              <a:rPr lang="ru-RU" sz="1800" b="1" dirty="0" smtClean="0">
                <a:solidFill>
                  <a:srgbClr val="002060"/>
                </a:solidFill>
              </a:rPr>
              <a:t>, 18 стр.22 БЦ «Буревестник</a:t>
            </a:r>
            <a:r>
              <a:rPr lang="ru-RU" sz="1800" b="1" dirty="0" smtClean="0">
                <a:solidFill>
                  <a:srgbClr val="002060"/>
                </a:solidFill>
              </a:rPr>
              <a:t>»)</a:t>
            </a:r>
          </a:p>
          <a:p>
            <a:pPr algn="ctr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25 июня 2015 г.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Documents and Settings\User\Рабочий стол\gos_dum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1447800" cy="106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Центр Содействия\Desktop\САПУНОВА\логотипы\AT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4664"/>
            <a:ext cx="2257822" cy="1080308"/>
          </a:xfrm>
          <a:prstGeom prst="rect">
            <a:avLst/>
          </a:prstGeom>
          <a:noFill/>
        </p:spPr>
      </p:pic>
      <p:pic>
        <p:nvPicPr>
          <p:cNvPr id="1028" name="Picture 4" descr="C:\Users\Центр Содействия\Desktop\САПУНОВА\логотипы\basic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76672"/>
            <a:ext cx="1600200" cy="92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Руководство Рабочей группы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Председатель Рабочей группы, депутат Государственной Думы ФС РФ Андрей Дмитриевич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Крутов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Председатель Экспертного Совета Рабочей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группы Ольга Яковлевна Знаменская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znamy.duma@gmail.com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Председатель оргкомитета Рабочей группы Александр Николаевич Фомичев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(fomichev.duma@gmail.com)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«Формирование </a:t>
            </a:r>
            <a:r>
              <a:rPr lang="ru-RU" sz="2000" b="1" dirty="0" smtClean="0"/>
              <a:t>Российского продовольственного рынка в условиях специальных экономических мер, вызванных введением ограничения на импорт ряда продовольственных товаров из стран Европейского Союза, США, </a:t>
            </a:r>
            <a:r>
              <a:rPr lang="ru-RU" sz="2000" b="1" dirty="0" smtClean="0"/>
              <a:t>Австралии</a:t>
            </a:r>
            <a:r>
              <a:rPr lang="ru-RU" sz="2000" b="1" dirty="0" smtClean="0"/>
              <a:t>, Канады, </a:t>
            </a:r>
            <a:r>
              <a:rPr lang="ru-RU" sz="2000" b="1" dirty="0" smtClean="0"/>
              <a:t>Норвегии»</a:t>
            </a:r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Ключевые вопросы для обсуждения: </a:t>
            </a:r>
          </a:p>
          <a:p>
            <a:pPr lvl="0"/>
            <a:r>
              <a:rPr lang="ru-RU" sz="2000" dirty="0" smtClean="0"/>
              <a:t>Проект Федерального Закона № 704631-6 «О внесении изменений в отдельные законодательные акты Российской Федерации по вопросам антимонопольного регулирования и обеспечения продовольственной безопасности».  Экспертное мнение: «за» или «против»;</a:t>
            </a:r>
          </a:p>
          <a:p>
            <a:pPr lvl="0"/>
            <a:r>
              <a:rPr lang="ru-RU" sz="2000" dirty="0" smtClean="0"/>
              <a:t>Роль государства во взаимоотношениях производителей и торговых сетей.</a:t>
            </a: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2050" name="Picture 2" descr="C:\Users\Центр Содействия\Desktop\САПУНОВА\логотипы\A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3120342" cy="1080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b="1" dirty="0" smtClean="0"/>
              <a:t>МОДЕРАТОРЫ:</a:t>
            </a:r>
          </a:p>
          <a:p>
            <a:pPr>
              <a:lnSpc>
                <a:spcPct val="150000"/>
              </a:lnSpc>
            </a:pPr>
            <a:r>
              <a:rPr lang="ru-RU" sz="1600" b="1" dirty="0" err="1" smtClean="0"/>
              <a:t>Крутов</a:t>
            </a:r>
            <a:r>
              <a:rPr lang="ru-RU" sz="1600" b="1" dirty="0" smtClean="0"/>
              <a:t> Андрей Дмитриевич</a:t>
            </a:r>
            <a:r>
              <a:rPr lang="ru-RU" sz="1600" dirty="0" smtClean="0"/>
              <a:t>, депутат Государственной Думы ФС РФ Председатель Рабочей группы «По поддержке производителей и поставщиков пищевой промышленности», </a:t>
            </a:r>
          </a:p>
          <a:p>
            <a:pPr>
              <a:lnSpc>
                <a:spcPct val="150000"/>
              </a:lnSpc>
            </a:pPr>
            <a:r>
              <a:rPr lang="ru-RU" sz="1600" b="1" dirty="0" err="1" smtClean="0"/>
              <a:t>Кристиан</a:t>
            </a:r>
            <a:r>
              <a:rPr lang="ru-RU" sz="1600" b="1" dirty="0" smtClean="0"/>
              <a:t> Тука </a:t>
            </a:r>
            <a:r>
              <a:rPr lang="ru-RU" sz="1600" dirty="0" smtClean="0"/>
              <a:t>, Директор по закупкам и  импорту ООО «АТАК».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 </a:t>
            </a:r>
            <a:r>
              <a:rPr lang="ru-RU" b="1" dirty="0" smtClean="0"/>
              <a:t>СОМОДЕРАТОРЫ: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/>
              <a:t>Знаменская Ольга Яковлевна</a:t>
            </a:r>
            <a:r>
              <a:rPr lang="ru-RU" sz="1700" dirty="0" smtClean="0"/>
              <a:t>, Председатель Экспертного совета Рабочей группы депутатов ГД ФС РФ «По поддержке производителей и поставщиков пищевой промышленности»;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/>
              <a:t>Фомичев Александр Николаевич</a:t>
            </a:r>
            <a:r>
              <a:rPr lang="ru-RU" sz="1700" dirty="0" smtClean="0"/>
              <a:t>, Председатель Оргкомитета Рабочей группы депутатов ГД ФС РФ «По поддержке производителей и поставщиков пищевой промышленности».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06688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Центр Содействия\Desktop\САПУНОВА\логотипы\A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1053467" cy="504056"/>
          </a:xfrm>
          <a:prstGeom prst="rect">
            <a:avLst/>
          </a:prstGeom>
          <a:noFill/>
        </p:spPr>
      </p:pic>
      <p:pic>
        <p:nvPicPr>
          <p:cNvPr id="6" name="Рисунок 5" descr="C:\Documents and Settings\User\Рабочий стол\gos_dum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4664"/>
            <a:ext cx="792088" cy="519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_06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348880"/>
            <a:ext cx="2493581" cy="1656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Знакомство с  магазином АТАК: </a:t>
            </a:r>
            <a:r>
              <a:rPr lang="ru-RU" b="1" dirty="0" err="1" smtClean="0">
                <a:solidFill>
                  <a:srgbClr val="C00000"/>
                </a:solidFill>
              </a:rPr>
              <a:t>видеопрезентация</a:t>
            </a:r>
            <a:endParaRPr lang="ru-RU" dirty="0"/>
          </a:p>
        </p:txBody>
      </p:sp>
      <p:pic>
        <p:nvPicPr>
          <p:cNvPr id="5" name="Содержимое 4" descr="DSC_06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2004"/>
            <a:ext cx="4038600" cy="2682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DSC_06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2004"/>
            <a:ext cx="4038600" cy="2682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0364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Выступления </a:t>
            </a:r>
            <a:r>
              <a:rPr lang="ru-RU" sz="4000" b="1" dirty="0" smtClean="0">
                <a:solidFill>
                  <a:srgbClr val="C00000"/>
                </a:solidFill>
              </a:rPr>
              <a:t>представителей Супермаркета АТАК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sz="1900" dirty="0" err="1" smtClean="0"/>
              <a:t>Флоран</a:t>
            </a:r>
            <a:r>
              <a:rPr lang="ru-RU" sz="1900" dirty="0" smtClean="0"/>
              <a:t> </a:t>
            </a:r>
            <a:r>
              <a:rPr lang="ru-RU" sz="1900" dirty="0" err="1" smtClean="0"/>
              <a:t>Гиняр</a:t>
            </a:r>
            <a:r>
              <a:rPr lang="ru-RU" sz="1900" dirty="0" smtClean="0"/>
              <a:t>, Директор по маркетингу;</a:t>
            </a:r>
          </a:p>
          <a:p>
            <a:pPr lvl="0"/>
            <a:r>
              <a:rPr lang="ru-RU" sz="1900" dirty="0" smtClean="0"/>
              <a:t>Давид </a:t>
            </a:r>
            <a:r>
              <a:rPr lang="ru-RU" sz="1900" dirty="0" err="1" smtClean="0"/>
              <a:t>Фардель</a:t>
            </a:r>
            <a:r>
              <a:rPr lang="ru-RU" sz="1900" dirty="0" smtClean="0"/>
              <a:t>, Директор по развитию и технический директор;</a:t>
            </a:r>
          </a:p>
          <a:p>
            <a:pPr lvl="0"/>
            <a:r>
              <a:rPr lang="ru-RU" sz="1900" dirty="0" smtClean="0"/>
              <a:t>Сильвин </a:t>
            </a:r>
            <a:r>
              <a:rPr lang="ru-RU" sz="1900" dirty="0" err="1" smtClean="0"/>
              <a:t>Морин-Буан</a:t>
            </a:r>
            <a:r>
              <a:rPr lang="ru-RU" sz="1900" dirty="0" smtClean="0"/>
              <a:t>, Финансовый директор;</a:t>
            </a:r>
          </a:p>
          <a:p>
            <a:pPr lvl="0"/>
            <a:r>
              <a:rPr lang="ru-RU" sz="1900" dirty="0" smtClean="0"/>
              <a:t>Жан- Луи Но, Директор департамента логистики;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" name="Рисунок 11" descr="DSC_0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933056"/>
            <a:ext cx="3744416" cy="23434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0"/>
            <a:r>
              <a:rPr lang="ru-RU" sz="2000" dirty="0" err="1" smtClean="0"/>
              <a:t>Калайков</a:t>
            </a:r>
            <a:r>
              <a:rPr lang="ru-RU" sz="2000" dirty="0" smtClean="0"/>
              <a:t> Станислав, Директор по связям с общественностью;</a:t>
            </a:r>
          </a:p>
          <a:p>
            <a:pPr lvl="0"/>
            <a:r>
              <a:rPr lang="ru-RU" sz="2000" dirty="0" smtClean="0"/>
              <a:t>Тьерри </a:t>
            </a:r>
            <a:r>
              <a:rPr lang="ru-RU" sz="2000" dirty="0" err="1" smtClean="0"/>
              <a:t>Жоффруа</a:t>
            </a:r>
            <a:r>
              <a:rPr lang="ru-RU" sz="2000" dirty="0" smtClean="0"/>
              <a:t>, Директор по </a:t>
            </a:r>
            <a:r>
              <a:rPr lang="en-US" sz="2000" dirty="0" smtClean="0"/>
              <a:t>IT</a:t>
            </a:r>
            <a:r>
              <a:rPr lang="ru-RU" sz="2000" dirty="0" smtClean="0"/>
              <a:t>-технологиям;</a:t>
            </a:r>
          </a:p>
          <a:p>
            <a:pPr lvl="0"/>
            <a:r>
              <a:rPr lang="ru-RU" sz="2000" dirty="0" smtClean="0"/>
              <a:t>Дельфин </a:t>
            </a:r>
            <a:r>
              <a:rPr lang="ru-RU" sz="2000" dirty="0" err="1" smtClean="0"/>
              <a:t>Гильбер</a:t>
            </a:r>
            <a:r>
              <a:rPr lang="ru-RU" sz="2000" dirty="0" smtClean="0"/>
              <a:t>, Директор отдела кадров;</a:t>
            </a:r>
          </a:p>
          <a:p>
            <a:pPr lvl="0"/>
            <a:r>
              <a:rPr lang="ru-RU" sz="2000" dirty="0" err="1" smtClean="0"/>
              <a:t>Черникова</a:t>
            </a:r>
            <a:r>
              <a:rPr lang="ru-RU" sz="2000" dirty="0" smtClean="0"/>
              <a:t> Марина, Руководитель по качеству продукции.</a:t>
            </a:r>
          </a:p>
          <a:p>
            <a:endParaRPr lang="en-US" dirty="0" smtClean="0"/>
          </a:p>
        </p:txBody>
      </p:sp>
      <p:pic>
        <p:nvPicPr>
          <p:cNvPr id="14" name="Рисунок 13" descr="DSC_06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268760"/>
            <a:ext cx="3491880" cy="2319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Обсуждение вопросов, включенных в повестку заседания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smtClean="0"/>
              <a:t>Золотарев Игорь Валерьевич, Руководитель Управления Федеральной антимонопольной службы по Московской области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 lvl="0"/>
            <a:endParaRPr lang="ru-RU" sz="14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ru-RU" sz="1800" dirty="0" err="1" smtClean="0"/>
              <a:t>Ардисламов</a:t>
            </a:r>
            <a:r>
              <a:rPr lang="ru-RU" sz="1800" dirty="0" smtClean="0"/>
              <a:t> </a:t>
            </a:r>
            <a:r>
              <a:rPr lang="ru-RU" sz="1800" dirty="0" err="1" smtClean="0"/>
              <a:t>Виль</a:t>
            </a:r>
            <a:r>
              <a:rPr lang="ru-RU" sz="1800" dirty="0" smtClean="0"/>
              <a:t> </a:t>
            </a:r>
            <a:r>
              <a:rPr lang="ru-RU" sz="1800" dirty="0" err="1" smtClean="0"/>
              <a:t>Камильевич</a:t>
            </a:r>
            <a:r>
              <a:rPr lang="ru-RU" sz="1800" dirty="0" smtClean="0"/>
              <a:t>, заместитель Директор Департамента развития внутренней торговли, легкой промышленности и потребительского рынка Министерства промышленности и торговли РФ;</a:t>
            </a:r>
          </a:p>
          <a:p>
            <a:endParaRPr lang="ru-RU" dirty="0"/>
          </a:p>
        </p:txBody>
      </p:sp>
      <p:pic>
        <p:nvPicPr>
          <p:cNvPr id="5" name="Рисунок 4" descr="DSC_06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84984"/>
            <a:ext cx="4138334" cy="27485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_0669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412776"/>
            <a:ext cx="2825099" cy="23240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DSC_06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2843492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SC_06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24744"/>
            <a:ext cx="3035663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SC_06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37404"/>
            <a:ext cx="2880320" cy="1823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DSC_05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789041"/>
            <a:ext cx="3059832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dirty="0" smtClean="0"/>
              <a:t>Куколев Игорь Геннадьевич, Начальник управления  развития инфраструктуры розничной торговли Правительства г. Москвы;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endParaRPr lang="en-US" sz="1700" dirty="0" smtClean="0"/>
          </a:p>
          <a:p>
            <a:pPr lvl="0"/>
            <a:endParaRPr lang="en-US" sz="1700" dirty="0" smtClean="0"/>
          </a:p>
          <a:p>
            <a:pPr lvl="0"/>
            <a:endParaRPr lang="en-US" sz="1700" dirty="0" smtClean="0"/>
          </a:p>
          <a:p>
            <a:pPr lvl="0"/>
            <a:endParaRPr lang="en-US" sz="1700" dirty="0" smtClean="0"/>
          </a:p>
          <a:p>
            <a:pPr lvl="0"/>
            <a:endParaRPr lang="en-US" sz="1700" dirty="0" smtClean="0"/>
          </a:p>
          <a:p>
            <a:pPr lvl="0"/>
            <a:endParaRPr lang="en-US" sz="1700" dirty="0" smtClean="0"/>
          </a:p>
          <a:p>
            <a:pPr lvl="0"/>
            <a:endParaRPr lang="en-US" sz="1700" dirty="0" smtClean="0"/>
          </a:p>
          <a:p>
            <a:pPr lvl="0"/>
            <a:endParaRPr lang="en-US" sz="1700" dirty="0" smtClean="0"/>
          </a:p>
          <a:p>
            <a:pPr lvl="0"/>
            <a:r>
              <a:rPr lang="ru-RU" sz="1700" dirty="0" smtClean="0"/>
              <a:t>Соколова </a:t>
            </a:r>
            <a:r>
              <a:rPr lang="ru-RU" sz="1700" dirty="0" smtClean="0"/>
              <a:t>Людмила Николаевна, заместитель Начальника Отдела надзора за питанием населения Управления Федеральной службы по надзору в сфере защиты прав потребителей и благополучия человека по г. Москве. </a:t>
            </a:r>
          </a:p>
          <a:p>
            <a:endParaRPr lang="ru-RU" dirty="0"/>
          </a:p>
        </p:txBody>
      </p:sp>
      <p:pic>
        <p:nvPicPr>
          <p:cNvPr id="5" name="Рисунок 4" descr="DSC_0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996952"/>
            <a:ext cx="2438838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_0644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908720"/>
            <a:ext cx="2592288" cy="2918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Выступления </a:t>
            </a:r>
            <a:r>
              <a:rPr lang="ru-RU" sz="4000" b="1" dirty="0" smtClean="0">
                <a:solidFill>
                  <a:srgbClr val="C00000"/>
                </a:solidFill>
              </a:rPr>
              <a:t>экспертов рабочей группы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1400" b="1" dirty="0" err="1" smtClean="0"/>
              <a:t>Алексеенко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Алексей Николаевич, </a:t>
            </a:r>
            <a:r>
              <a:rPr lang="ru-RU" sz="1400" dirty="0" smtClean="0"/>
              <a:t>помощник Руководителя Федеральной службы по ветеринарному и фитосанитарному надзору</a:t>
            </a:r>
            <a:r>
              <a:rPr lang="ru-RU" sz="1400" dirty="0" smtClean="0"/>
              <a:t>;</a:t>
            </a:r>
            <a:endParaRPr lang="en-US" sz="1400" dirty="0" smtClean="0"/>
          </a:p>
          <a:p>
            <a:r>
              <a:rPr lang="ru-RU" sz="1400" b="1" dirty="0" smtClean="0"/>
              <a:t>Фомичев Александр Николаевич</a:t>
            </a:r>
            <a:r>
              <a:rPr lang="ru-RU" sz="1400" dirty="0" smtClean="0"/>
              <a:t>, Председатель Оргкомитета Рабочей группы депутатов ГД ФС РФ «По поддержке производителей и поставщиков пищевой промышленности».</a:t>
            </a:r>
          </a:p>
          <a:p>
            <a:pPr lvl="0"/>
            <a:endParaRPr lang="en-US" sz="1200" dirty="0" smtClean="0"/>
          </a:p>
          <a:p>
            <a:pPr lvl="0"/>
            <a:endParaRPr lang="ru-RU" sz="1200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r>
              <a:rPr lang="ru-RU" sz="1400" b="1" dirty="0" err="1" smtClean="0"/>
              <a:t>Крутов</a:t>
            </a:r>
            <a:r>
              <a:rPr lang="ru-RU" sz="1400" b="1" dirty="0" smtClean="0"/>
              <a:t> Андрей Дмитриевич</a:t>
            </a:r>
            <a:r>
              <a:rPr lang="ru-RU" sz="1400" dirty="0" smtClean="0"/>
              <a:t>, депутат Государственной Думы ФС РФ Председатель Рабочей группы «По поддержке производителей и поставщиков пищевой промышленности</a:t>
            </a:r>
            <a:r>
              <a:rPr lang="ru-RU" sz="1400" dirty="0" smtClean="0"/>
              <a:t>»</a:t>
            </a:r>
            <a:r>
              <a:rPr lang="en-US" sz="1400" dirty="0" smtClean="0"/>
              <a:t>;</a:t>
            </a:r>
            <a:endParaRPr lang="en-US" sz="1400" b="1" dirty="0" smtClean="0"/>
          </a:p>
          <a:p>
            <a:r>
              <a:rPr lang="ru-RU" sz="1400" b="1" dirty="0" smtClean="0"/>
              <a:t>Знаменская </a:t>
            </a:r>
            <a:r>
              <a:rPr lang="ru-RU" sz="1400" b="1" dirty="0" smtClean="0"/>
              <a:t>Ольга Яковлевна</a:t>
            </a:r>
            <a:r>
              <a:rPr lang="ru-RU" sz="1400" dirty="0" smtClean="0"/>
              <a:t>, Председатель Экспертного совета Рабочей группы депутатов ГД ФС РФ «По поддержке производителей и поставщиков пищевой промышленности</a:t>
            </a:r>
            <a:r>
              <a:rPr lang="ru-RU" sz="1400" dirty="0" smtClean="0"/>
              <a:t>»</a:t>
            </a:r>
            <a:r>
              <a:rPr lang="en-US" sz="1400" dirty="0" smtClean="0"/>
              <a:t>/</a:t>
            </a:r>
            <a:endParaRPr lang="ru-RU" sz="1400" dirty="0" smtClean="0"/>
          </a:p>
          <a:p>
            <a:endParaRPr lang="ru-RU" dirty="0"/>
          </a:p>
        </p:txBody>
      </p:sp>
      <p:pic>
        <p:nvPicPr>
          <p:cNvPr id="7" name="Рисунок 6" descr="DSC_0665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284984"/>
            <a:ext cx="3753413" cy="2996952"/>
          </a:xfrm>
          <a:prstGeom prst="rect">
            <a:avLst/>
          </a:prstGeom>
        </p:spPr>
      </p:pic>
      <p:pic>
        <p:nvPicPr>
          <p:cNvPr id="8" name="Рисунок 7" descr="DSC_0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8927" y="1264930"/>
            <a:ext cx="3583513" cy="23800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454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Знакомство с  магазином АТАК: видеопрезентация</vt:lpstr>
      <vt:lpstr> Выступления представителей Супермаркета АТАК </vt:lpstr>
      <vt:lpstr>Обсуждение вопросов, включенных в повестку заседания</vt:lpstr>
      <vt:lpstr>  </vt:lpstr>
      <vt:lpstr>Слайд 8</vt:lpstr>
      <vt:lpstr>  Выступления экспертов рабочей группы  </vt:lpstr>
      <vt:lpstr>Руководство Рабочей группы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Центр Содействия</dc:creator>
  <cp:lastModifiedBy>Центр Содействия</cp:lastModifiedBy>
  <cp:revision>20</cp:revision>
  <dcterms:created xsi:type="dcterms:W3CDTF">2015-07-06T10:33:57Z</dcterms:created>
  <dcterms:modified xsi:type="dcterms:W3CDTF">2015-07-06T12:39:43Z</dcterms:modified>
</cp:coreProperties>
</file>