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797675" cy="99314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90" y="-1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570"/>
          </a:xfrm>
          <a:prstGeom prst="rect">
            <a:avLst/>
          </a:prstGeom>
        </p:spPr>
        <p:txBody>
          <a:bodyPr vert="horz" lIns="90974" tIns="45487" rIns="90974" bIns="4548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570"/>
          </a:xfrm>
          <a:prstGeom prst="rect">
            <a:avLst/>
          </a:prstGeom>
        </p:spPr>
        <p:txBody>
          <a:bodyPr vert="horz" lIns="90974" tIns="45487" rIns="90974" bIns="45487" rtlCol="0"/>
          <a:lstStyle>
            <a:lvl1pPr algn="r">
              <a:defRPr sz="1200"/>
            </a:lvl1pPr>
          </a:lstStyle>
          <a:p>
            <a:fld id="{77567385-FB64-4FA1-A7FB-34DD247FA3CE}" type="datetimeFigureOut">
              <a:rPr lang="ru-RU" smtClean="0"/>
              <a:pPr/>
              <a:t>08.07.2014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74" tIns="45487" rIns="90974" bIns="4548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</p:spPr>
        <p:txBody>
          <a:bodyPr vert="horz" lIns="90974" tIns="45487" rIns="90974" bIns="4548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5659" cy="496570"/>
          </a:xfrm>
          <a:prstGeom prst="rect">
            <a:avLst/>
          </a:prstGeom>
        </p:spPr>
        <p:txBody>
          <a:bodyPr vert="horz" lIns="90974" tIns="45487" rIns="90974" bIns="4548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3107"/>
            <a:ext cx="2945659" cy="496570"/>
          </a:xfrm>
          <a:prstGeom prst="rect">
            <a:avLst/>
          </a:prstGeom>
        </p:spPr>
        <p:txBody>
          <a:bodyPr vert="horz" lIns="90974" tIns="45487" rIns="90974" bIns="45487" rtlCol="0" anchor="b"/>
          <a:lstStyle>
            <a:lvl1pPr algn="r">
              <a:defRPr sz="1200"/>
            </a:lvl1pPr>
          </a:lstStyle>
          <a:p>
            <a:fld id="{F27CE3EF-6134-4D9C-8CF3-81975777E7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CE3EF-6134-4D9C-8CF3-81975777E7A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4191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Выездное заседание Рабочей группы депутатов Государственной Думы ФС РФ «По поддержке </a:t>
            </a:r>
            <a:r>
              <a:rPr lang="ru-RU" sz="3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региональных производителей и поставщиков»</a:t>
            </a:r>
            <a:r>
              <a:rPr lang="ru-RU" sz="3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 тему </a:t>
            </a:r>
            <a:br>
              <a:rPr lang="ru-RU" sz="3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«Качество товаров – от производителя до потребителя» </a:t>
            </a:r>
            <a:br>
              <a:rPr lang="ru-RU" sz="31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площадке БИЛЛА РОССИЯ</a:t>
            </a:r>
            <a:r>
              <a:rPr lang="ru-RU" sz="31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 smtClean="0"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Москва,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Новочеркасский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бульвар, д.41, корп.4; Центральный офис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BILLA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, конференц-зал  БИЛЛА)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11 октября 2013 года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685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C:\Documents and Settings\User\Рабочий стол\gos_duma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1447800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Documents and Settings\Администратор\Рабочий стол\znak_kachestva_0001_Vok_Rossiy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04800"/>
            <a:ext cx="1225897" cy="106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:\Documents and Settings\User\Рабочий стол\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04800"/>
            <a:ext cx="144780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billa02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19400" y="304800"/>
            <a:ext cx="2057400" cy="924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Centr\Рабочий стол\DSC_67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3946875" cy="2642400"/>
          </a:xfrm>
          <a:prstGeom prst="rect">
            <a:avLst/>
          </a:prstGeom>
          <a:noFill/>
        </p:spPr>
      </p:pic>
      <p:pic>
        <p:nvPicPr>
          <p:cNvPr id="6" name="Picture 3" descr="C:\Documents and Settings\Centr\Рабочий стол\DSC_6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399" y="3505200"/>
            <a:ext cx="3946876" cy="2642400"/>
          </a:xfrm>
          <a:prstGeom prst="rect">
            <a:avLst/>
          </a:prstGeom>
          <a:noFill/>
        </p:spPr>
      </p:pic>
      <p:pic>
        <p:nvPicPr>
          <p:cNvPr id="7" name="Picture 4" descr="C:\Documents and Settings\Centr\Рабочий стол\DSC_68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99" y="762000"/>
            <a:ext cx="3946876" cy="2642400"/>
          </a:xfrm>
          <a:prstGeom prst="rect">
            <a:avLst/>
          </a:prstGeom>
          <a:noFill/>
        </p:spPr>
      </p:pic>
      <p:pic>
        <p:nvPicPr>
          <p:cNvPr id="8" name="Picture 5" descr="C:\Documents and Settings\Centr\Рабочий стол\DSC_68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1999" y="3505200"/>
            <a:ext cx="3946876" cy="264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Руководство Рабочей группы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Председатель Рабочей группы, депутат Государственной Думы ФС РФ Андрей Дмитриевич Крутов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Ответственный секретарь Рабочей группы Ольга Яковлевна Знаменская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znamy.duma@gmail.com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Председатель оргкомитета Рабочей группы Александр Николаевич Фомичев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(fomichev.duma@gmail.com)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4800" y="160020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«Качество товаров – от производителя до потребителя»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962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Вопросы, включенные в повестку заседания: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400" dirty="0" smtClean="0"/>
              <a:t>Контроль качества товаров в </a:t>
            </a:r>
            <a:r>
              <a:rPr lang="ru-RU" sz="2400" dirty="0" err="1" smtClean="0"/>
              <a:t>ритейле</a:t>
            </a:r>
            <a:r>
              <a:rPr lang="ru-RU" sz="2400" dirty="0" smtClean="0"/>
              <a:t>;</a:t>
            </a:r>
          </a:p>
          <a:p>
            <a:pPr lvl="0"/>
            <a:r>
              <a:rPr lang="ru-RU" sz="2400" dirty="0" smtClean="0"/>
              <a:t>Пути взаимовыгодного сотрудничества и создание долгосрочных партнерств с производителями;</a:t>
            </a:r>
          </a:p>
          <a:p>
            <a:pPr lvl="0"/>
            <a:r>
              <a:rPr lang="ru-RU" sz="2400" dirty="0" smtClean="0"/>
              <a:t>Роль государства во взаимоотношениях производителей и торговых сетей; </a:t>
            </a:r>
          </a:p>
          <a:p>
            <a:pPr lvl="0"/>
            <a:r>
              <a:rPr lang="ru-RU" sz="2400" dirty="0" smtClean="0"/>
              <a:t>Эффективное развитие инфраструктуры продовольственного рынка города Москвы и Московской области; </a:t>
            </a:r>
          </a:p>
          <a:p>
            <a:pPr lvl="0"/>
            <a:r>
              <a:rPr lang="ru-RU" sz="2400" dirty="0" smtClean="0"/>
              <a:t>Проблема дефицита кадров в </a:t>
            </a:r>
            <a:r>
              <a:rPr lang="ru-RU" sz="2400" dirty="0" err="1" smtClean="0"/>
              <a:t>ритейле</a:t>
            </a:r>
            <a:r>
              <a:rPr lang="ru-RU" sz="2400" dirty="0" smtClean="0"/>
              <a:t>; </a:t>
            </a:r>
          </a:p>
          <a:p>
            <a:pPr lvl="0"/>
            <a:r>
              <a:rPr lang="ru-RU" sz="2400" dirty="0" smtClean="0"/>
              <a:t>Экспансия сетевой розницы в регионы;</a:t>
            </a:r>
          </a:p>
          <a:p>
            <a:endParaRPr lang="ru-RU" dirty="0"/>
          </a:p>
        </p:txBody>
      </p:sp>
      <p:pic>
        <p:nvPicPr>
          <p:cNvPr id="6" name="Рисунок 5" descr="billa02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1752600" cy="7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Модераторы: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0" y="1143000"/>
            <a:ext cx="4343400" cy="5410200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ru-RU" sz="5000" dirty="0" smtClean="0">
                <a:latin typeface="Arial" pitchFamily="34" charset="0"/>
                <a:cs typeface="Arial" pitchFamily="34" charset="0"/>
              </a:rPr>
              <a:t>Крутов Андрей Дмитриевич,  Председатель Рабочей группы, депутат ГД ФС РФ;</a:t>
            </a:r>
          </a:p>
          <a:p>
            <a:pPr lvl="0"/>
            <a:r>
              <a:rPr lang="ru-RU" sz="5000" dirty="0" smtClean="0">
                <a:latin typeface="Arial" pitchFamily="34" charset="0"/>
                <a:cs typeface="Arial" pitchFamily="34" charset="0"/>
              </a:rPr>
              <a:t>Воронин Геннадий Петрович, Председатель комитета ТПП РФ по качеству, Президент Всероссийской организации качества;</a:t>
            </a:r>
          </a:p>
          <a:p>
            <a:pPr lvl="0"/>
            <a:r>
              <a:rPr lang="ru-RU" sz="5000" dirty="0" smtClean="0">
                <a:latin typeface="Arial" pitchFamily="34" charset="0"/>
                <a:cs typeface="Arial" pitchFamily="34" charset="0"/>
              </a:rPr>
              <a:t>Бойко </a:t>
            </a:r>
            <a:r>
              <a:rPr lang="ru-RU" sz="5000" dirty="0" err="1" smtClean="0">
                <a:latin typeface="Arial" pitchFamily="34" charset="0"/>
                <a:cs typeface="Arial" pitchFamily="34" charset="0"/>
              </a:rPr>
              <a:t>Сачански</a:t>
            </a:r>
            <a:r>
              <a:rPr lang="ru-RU" sz="5000" dirty="0" smtClean="0">
                <a:latin typeface="Arial" pitchFamily="34" charset="0"/>
                <a:cs typeface="Arial" pitchFamily="34" charset="0"/>
              </a:rPr>
              <a:t>, Операционный директор в сфере продаж БИЛЛА; </a:t>
            </a:r>
          </a:p>
          <a:p>
            <a:pPr lvl="0"/>
            <a:r>
              <a:rPr lang="ru-RU" sz="5000" dirty="0" err="1" smtClean="0">
                <a:latin typeface="Arial" pitchFamily="34" charset="0"/>
                <a:cs typeface="Arial" pitchFamily="34" charset="0"/>
              </a:rPr>
              <a:t>Кристиан</a:t>
            </a:r>
            <a:r>
              <a:rPr lang="ru-RU" sz="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5000" dirty="0" err="1" smtClean="0">
                <a:latin typeface="Arial" pitchFamily="34" charset="0"/>
                <a:cs typeface="Arial" pitchFamily="34" charset="0"/>
              </a:rPr>
              <a:t>Лоок</a:t>
            </a:r>
            <a:r>
              <a:rPr lang="ru-RU" sz="5000" dirty="0" smtClean="0">
                <a:latin typeface="Arial" pitchFamily="34" charset="0"/>
                <a:cs typeface="Arial" pitchFamily="34" charset="0"/>
              </a:rPr>
              <a:t>, Операционный директор в сфере закупок БИЛЛА;</a:t>
            </a:r>
          </a:p>
          <a:p>
            <a:pPr lvl="0"/>
            <a:r>
              <a:rPr lang="ru-RU" sz="5000" dirty="0" smtClean="0">
                <a:latin typeface="Arial" pitchFamily="34" charset="0"/>
                <a:cs typeface="Arial" pitchFamily="34" charset="0"/>
              </a:rPr>
              <a:t>Ольга Знаменская, Председатель Экспертного совета Рабочей группы, Ответственный секретарь;</a:t>
            </a:r>
          </a:p>
          <a:p>
            <a:endParaRPr lang="ru-RU" dirty="0"/>
          </a:p>
        </p:txBody>
      </p:sp>
      <p:pic>
        <p:nvPicPr>
          <p:cNvPr id="3" name="Picture 2" descr="C:\Documents and Settings\Centr\Рабочий стол\билла\БИЛЛА 2013\проф фото Билла\IMG_53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03400"/>
            <a:ext cx="41148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часть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выездного заседания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Экскурсия по торговому залу супермаркета, вопросы руководству торговой сети – стандартная процедура знакомства с </a:t>
            </a:r>
            <a:r>
              <a:rPr lang="ru-RU" sz="2000" b="1" dirty="0" err="1" smtClean="0"/>
              <a:t>ритейлом</a:t>
            </a:r>
            <a:endParaRPr lang="ru-RU" b="1" dirty="0"/>
          </a:p>
        </p:txBody>
      </p:sp>
      <p:pic>
        <p:nvPicPr>
          <p:cNvPr id="2050" name="Picture 2" descr="C:\Documents and Settings\Centr\Рабочий стол\DSC_68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95400"/>
            <a:ext cx="3746938" cy="2362200"/>
          </a:xfrm>
          <a:prstGeom prst="rect">
            <a:avLst/>
          </a:prstGeom>
          <a:noFill/>
        </p:spPr>
      </p:pic>
      <p:pic>
        <p:nvPicPr>
          <p:cNvPr id="6" name="Picture 4" descr="C:\Documents and Settings\Centr\Рабочий стол\билла\БИЛЛА 2013\101NCD80\DSC_68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833246"/>
            <a:ext cx="3687352" cy="2361600"/>
          </a:xfrm>
          <a:prstGeom prst="rect">
            <a:avLst/>
          </a:prstGeom>
          <a:noFill/>
        </p:spPr>
      </p:pic>
      <p:pic>
        <p:nvPicPr>
          <p:cNvPr id="2053" name="Picture 5" descr="C:\Documents and Settings\Centr\Рабочий стол\DSC_68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228033"/>
            <a:ext cx="4572000" cy="3060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Дегустация продукции производителей- экспертов Рабочей группы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Documents and Settings\Centr\Рабочий стол\IMG_5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3733800" cy="2518143"/>
          </a:xfrm>
          <a:prstGeom prst="rect">
            <a:avLst/>
          </a:prstGeom>
          <a:noFill/>
        </p:spPr>
      </p:pic>
      <p:pic>
        <p:nvPicPr>
          <p:cNvPr id="6" name="Picture 3" descr="C:\Documents and Settings\Centr\Рабочий стол\IMG_53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600200"/>
            <a:ext cx="4560173" cy="2354244"/>
          </a:xfrm>
          <a:prstGeom prst="rect">
            <a:avLst/>
          </a:prstGeom>
          <a:noFill/>
        </p:spPr>
      </p:pic>
      <p:pic>
        <p:nvPicPr>
          <p:cNvPr id="3076" name="Picture 4" descr="C:\Documents and Settings\Centr\Рабочий стол\IMG_53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419600"/>
            <a:ext cx="4996522" cy="1981200"/>
          </a:xfrm>
          <a:prstGeom prst="rect">
            <a:avLst/>
          </a:prstGeom>
          <a:noFill/>
        </p:spPr>
      </p:pic>
      <p:pic>
        <p:nvPicPr>
          <p:cNvPr id="3077" name="Picture 5" descr="C:\Documents and Settings\Centr\Рабочий стол\DSC_66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189708"/>
            <a:ext cx="3309938" cy="2215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" name="Picture 2" descr="C:\Documents and Settings\Centr\Рабочий стол\DSC_69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4211257" cy="2819400"/>
          </a:xfrm>
          <a:prstGeom prst="rect">
            <a:avLst/>
          </a:prstGeom>
          <a:noFill/>
        </p:spPr>
      </p:pic>
      <p:pic>
        <p:nvPicPr>
          <p:cNvPr id="4100" name="Picture 4" descr="C:\Documents and Settings\Centr\Рабочий стол\DSC_70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429000"/>
            <a:ext cx="4210799" cy="2818800"/>
          </a:xfrm>
          <a:prstGeom prst="rect">
            <a:avLst/>
          </a:prstGeom>
          <a:noFill/>
        </p:spPr>
      </p:pic>
      <p:pic>
        <p:nvPicPr>
          <p:cNvPr id="4101" name="Picture 5" descr="C:\Documents and Settings\Centr\Рабочий стол\DSC_70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04800"/>
            <a:ext cx="4210360" cy="2818800"/>
          </a:xfrm>
          <a:prstGeom prst="rect">
            <a:avLst/>
          </a:prstGeom>
          <a:noFill/>
        </p:spPr>
      </p:pic>
      <p:pic>
        <p:nvPicPr>
          <p:cNvPr id="4102" name="Picture 6" descr="C:\Documents and Settings\Centr\Рабочий стол\DSC_70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429000"/>
            <a:ext cx="4210360" cy="281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II</a:t>
            </a:r>
            <a:r>
              <a:rPr lang="ru-RU" sz="3200" b="1" dirty="0" smtClean="0">
                <a:solidFill>
                  <a:srgbClr val="FFFF00"/>
                </a:solidFill>
              </a:rPr>
              <a:t> часть. Выступления представителей БИЛЛА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Анна Бобринская, </a:t>
            </a:r>
            <a:r>
              <a:rPr lang="en-US" sz="2200" dirty="0" smtClean="0"/>
              <a:t>HR </a:t>
            </a:r>
            <a:r>
              <a:rPr lang="ru-RU" sz="2200" dirty="0" smtClean="0"/>
              <a:t>менеджер БИЛЛА, на тему «Работа с персоналом в </a:t>
            </a:r>
            <a:r>
              <a:rPr lang="ru-RU" sz="2200" dirty="0" err="1" smtClean="0"/>
              <a:t>ритейле</a:t>
            </a:r>
            <a:r>
              <a:rPr lang="ru-RU" sz="2200" dirty="0" smtClean="0"/>
              <a:t>»;</a:t>
            </a:r>
            <a:endParaRPr lang="ru-RU" sz="2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200" dirty="0" smtClean="0"/>
              <a:t>Римма Тараканова, Специалист по контролю качества БИЛЛА, на тему «Система качества БИЛЛА»;</a:t>
            </a:r>
          </a:p>
          <a:p>
            <a:r>
              <a:rPr lang="ru-RU" sz="2200" dirty="0" smtClean="0"/>
              <a:t>Кристина Родина, руководитель отдела закупок БИЛЛА, на тему «Памятка поставщика БИЛЛА»;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Centr\Рабочий стол\DSC_7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3733800" cy="2499748"/>
          </a:xfrm>
          <a:prstGeom prst="rect">
            <a:avLst/>
          </a:prstGeom>
          <a:noFill/>
        </p:spPr>
      </p:pic>
      <p:pic>
        <p:nvPicPr>
          <p:cNvPr id="6" name="Picture 3" descr="C:\Documents and Settings\Centr\Рабочий стол\DSC_71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038600"/>
            <a:ext cx="3731788" cy="249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04800"/>
            <a:ext cx="4038600" cy="6324600"/>
          </a:xfrm>
        </p:spPr>
        <p:txBody>
          <a:bodyPr>
            <a:normAutofit fontScale="25000" lnSpcReduction="20000"/>
          </a:bodyPr>
          <a:lstStyle/>
          <a:p>
            <a:endParaRPr lang="ru-RU" sz="19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19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19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19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19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19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19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19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19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19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19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19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19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19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19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19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19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55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55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55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5500" b="1" dirty="0" smtClean="0">
              <a:latin typeface="Arial" pitchFamily="34" charset="0"/>
              <a:cs typeface="Arial" pitchFamily="34" charset="0"/>
            </a:endParaRPr>
          </a:p>
          <a:p>
            <a:pPr lvl="0"/>
            <a:endParaRPr lang="ru-RU" sz="48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4800" b="1" dirty="0" err="1" smtClean="0">
                <a:latin typeface="Arial" pitchFamily="34" charset="0"/>
                <a:cs typeface="Arial" pitchFamily="34" charset="0"/>
              </a:rPr>
              <a:t>Димитрий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 Бурцев, 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заместитель Начальника Управления государственной политики в сфере регулирования алкогольного рынка Росалкогольрегулирования</a:t>
            </a:r>
            <a:endParaRPr lang="ru-RU" sz="4800" b="1" dirty="0" smtClean="0">
              <a:latin typeface="Arial" pitchFamily="34" charset="0"/>
              <a:cs typeface="Arial" pitchFamily="34" charset="0"/>
            </a:endParaRPr>
          </a:p>
          <a:p>
            <a:endParaRPr lang="ru-RU" sz="3300" b="1" dirty="0" smtClean="0">
              <a:latin typeface="Arial" pitchFamily="34" charset="0"/>
              <a:cs typeface="Arial" pitchFamily="34" charset="0"/>
            </a:endParaRPr>
          </a:p>
          <a:p>
            <a:endParaRPr lang="ru-RU" sz="3300" b="1" dirty="0" smtClean="0">
              <a:latin typeface="Arial" pitchFamily="34" charset="0"/>
              <a:cs typeface="Arial" pitchFamily="34" charset="0"/>
            </a:endParaRPr>
          </a:p>
          <a:p>
            <a:endParaRPr lang="ru-RU" sz="3300" b="1" dirty="0" smtClean="0">
              <a:latin typeface="Arial" pitchFamily="34" charset="0"/>
              <a:cs typeface="Arial" pitchFamily="34" charset="0"/>
            </a:endParaRPr>
          </a:p>
          <a:p>
            <a:endParaRPr lang="ru-RU" sz="3300" b="1" dirty="0" smtClean="0">
              <a:latin typeface="Arial" pitchFamily="34" charset="0"/>
              <a:cs typeface="Arial" pitchFamily="34" charset="0"/>
            </a:endParaRPr>
          </a:p>
          <a:p>
            <a:endParaRPr lang="ru-RU" sz="3300" b="1" dirty="0" smtClean="0">
              <a:latin typeface="Arial" pitchFamily="34" charset="0"/>
              <a:cs typeface="Arial" pitchFamily="34" charset="0"/>
            </a:endParaRPr>
          </a:p>
          <a:p>
            <a:endParaRPr lang="ru-RU" sz="3300" b="1" dirty="0" smtClean="0">
              <a:latin typeface="Arial" pitchFamily="34" charset="0"/>
              <a:cs typeface="Arial" pitchFamily="34" charset="0"/>
            </a:endParaRPr>
          </a:p>
          <a:p>
            <a:endParaRPr lang="ru-RU" sz="3300" b="1" dirty="0" smtClean="0">
              <a:latin typeface="Arial" pitchFamily="34" charset="0"/>
              <a:cs typeface="Arial" pitchFamily="34" charset="0"/>
            </a:endParaRPr>
          </a:p>
          <a:p>
            <a:endParaRPr lang="ru-RU" sz="3300" b="1" dirty="0" smtClean="0">
              <a:latin typeface="Arial" pitchFamily="34" charset="0"/>
              <a:cs typeface="Arial" pitchFamily="34" charset="0"/>
            </a:endParaRPr>
          </a:p>
          <a:p>
            <a:endParaRPr lang="ru-RU" sz="3300" b="1" dirty="0" smtClean="0">
              <a:latin typeface="Arial" pitchFamily="34" charset="0"/>
              <a:cs typeface="Arial" pitchFamily="34" charset="0"/>
            </a:endParaRPr>
          </a:p>
          <a:p>
            <a:endParaRPr lang="ru-RU" sz="3300" b="1" dirty="0" smtClean="0">
              <a:latin typeface="Arial" pitchFamily="34" charset="0"/>
              <a:cs typeface="Arial" pitchFamily="34" charset="0"/>
            </a:endParaRPr>
          </a:p>
          <a:p>
            <a:endParaRPr lang="ru-RU" sz="3300" b="1" dirty="0" smtClean="0">
              <a:latin typeface="Arial" pitchFamily="34" charset="0"/>
              <a:cs typeface="Arial" pitchFamily="34" charset="0"/>
            </a:endParaRPr>
          </a:p>
          <a:p>
            <a:endParaRPr lang="ru-RU" sz="3300" b="1" dirty="0" smtClean="0">
              <a:latin typeface="Arial" pitchFamily="34" charset="0"/>
              <a:cs typeface="Arial" pitchFamily="34" charset="0"/>
            </a:endParaRPr>
          </a:p>
          <a:p>
            <a:endParaRPr lang="ru-RU" sz="3300" b="1" dirty="0" smtClean="0">
              <a:latin typeface="Arial" pitchFamily="34" charset="0"/>
              <a:cs typeface="Arial" pitchFamily="34" charset="0"/>
            </a:endParaRPr>
          </a:p>
          <a:p>
            <a:endParaRPr lang="ru-RU" sz="3300" b="1" dirty="0" smtClean="0">
              <a:latin typeface="Arial" pitchFamily="34" charset="0"/>
              <a:cs typeface="Arial" pitchFamily="34" charset="0"/>
            </a:endParaRPr>
          </a:p>
          <a:p>
            <a:endParaRPr lang="ru-RU" sz="3300" b="1" dirty="0" smtClean="0">
              <a:latin typeface="Arial" pitchFamily="34" charset="0"/>
              <a:cs typeface="Arial" pitchFamily="34" charset="0"/>
            </a:endParaRPr>
          </a:p>
          <a:p>
            <a:endParaRPr lang="ru-RU" sz="3300" b="1" dirty="0" smtClean="0">
              <a:latin typeface="Arial" pitchFamily="34" charset="0"/>
              <a:cs typeface="Arial" pitchFamily="34" charset="0"/>
            </a:endParaRPr>
          </a:p>
          <a:p>
            <a:endParaRPr lang="ru-RU" sz="3300" b="1" dirty="0" smtClean="0">
              <a:latin typeface="Arial" pitchFamily="34" charset="0"/>
              <a:cs typeface="Arial" pitchFamily="34" charset="0"/>
            </a:endParaRPr>
          </a:p>
          <a:p>
            <a:endParaRPr lang="ru-RU" sz="3300" b="1" dirty="0" smtClean="0">
              <a:latin typeface="Arial" pitchFamily="34" charset="0"/>
              <a:cs typeface="Arial" pitchFamily="34" charset="0"/>
            </a:endParaRPr>
          </a:p>
          <a:p>
            <a:endParaRPr lang="ru-RU" sz="4800" b="1" dirty="0" smtClean="0">
              <a:latin typeface="Arial" pitchFamily="34" charset="0"/>
              <a:cs typeface="Arial" pitchFamily="34" charset="0"/>
            </a:endParaRPr>
          </a:p>
          <a:p>
            <a:endParaRPr lang="ru-RU" sz="4800" b="1" dirty="0" smtClean="0">
              <a:latin typeface="Arial" pitchFamily="34" charset="0"/>
              <a:cs typeface="Arial" pitchFamily="34" charset="0"/>
            </a:endParaRPr>
          </a:p>
          <a:p>
            <a:endParaRPr lang="ru-RU" sz="4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4800" b="1" dirty="0" err="1" smtClean="0">
                <a:latin typeface="Arial" pitchFamily="34" charset="0"/>
                <a:cs typeface="Arial" pitchFamily="34" charset="0"/>
              </a:rPr>
              <a:t>Виль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err="1" smtClean="0">
                <a:latin typeface="Arial" pitchFamily="34" charset="0"/>
                <a:cs typeface="Arial" pitchFamily="34" charset="0"/>
              </a:rPr>
              <a:t>Ардисламов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4800" dirty="0" smtClean="0">
                <a:latin typeface="Arial" pitchFamily="34" charset="0"/>
                <a:cs typeface="Arial" pitchFamily="34" charset="0"/>
              </a:rPr>
              <a:t>заместитель Директора Департамента государственного регулирования внутренней торговли Министерства промышленности и торговли РФ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8600"/>
            <a:ext cx="4038600" cy="6324600"/>
          </a:xfrm>
        </p:spPr>
        <p:txBody>
          <a:bodyPr>
            <a:normAutofit fontScale="25000" lnSpcReduction="20000"/>
          </a:bodyPr>
          <a:lstStyle/>
          <a:p>
            <a:endParaRPr lang="ru-RU" sz="7200" b="1" dirty="0" smtClean="0">
              <a:latin typeface="Arial" pitchFamily="34" charset="0"/>
              <a:cs typeface="Arial" pitchFamily="34" charset="0"/>
            </a:endParaRPr>
          </a:p>
          <a:p>
            <a:endParaRPr lang="ru-RU" sz="7200" b="1" dirty="0" smtClean="0">
              <a:latin typeface="Arial" pitchFamily="34" charset="0"/>
              <a:cs typeface="Arial" pitchFamily="34" charset="0"/>
            </a:endParaRPr>
          </a:p>
          <a:p>
            <a:endParaRPr lang="ru-RU" sz="7200" b="1" dirty="0" smtClean="0">
              <a:latin typeface="Arial" pitchFamily="34" charset="0"/>
              <a:cs typeface="Arial" pitchFamily="34" charset="0"/>
            </a:endParaRPr>
          </a:p>
          <a:p>
            <a:endParaRPr lang="ru-RU" sz="5600" b="1" dirty="0" smtClean="0">
              <a:latin typeface="Arial" pitchFamily="34" charset="0"/>
              <a:cs typeface="Arial" pitchFamily="34" charset="0"/>
            </a:endParaRPr>
          </a:p>
          <a:p>
            <a:endParaRPr lang="ru-RU" sz="5600" b="1" dirty="0" smtClean="0">
              <a:latin typeface="Arial" pitchFamily="34" charset="0"/>
              <a:cs typeface="Arial" pitchFamily="34" charset="0"/>
            </a:endParaRPr>
          </a:p>
          <a:p>
            <a:endParaRPr lang="ru-RU" sz="5600" b="1" dirty="0" smtClean="0">
              <a:latin typeface="Arial" pitchFamily="34" charset="0"/>
              <a:cs typeface="Arial" pitchFamily="34" charset="0"/>
            </a:endParaRPr>
          </a:p>
          <a:p>
            <a:endParaRPr lang="ru-RU" sz="5600" b="1" dirty="0" smtClean="0">
              <a:latin typeface="Arial" pitchFamily="34" charset="0"/>
              <a:cs typeface="Arial" pitchFamily="34" charset="0"/>
            </a:endParaRPr>
          </a:p>
          <a:p>
            <a:endParaRPr lang="ru-RU" sz="5600" b="1" dirty="0" smtClean="0">
              <a:latin typeface="Arial" pitchFamily="34" charset="0"/>
              <a:cs typeface="Arial" pitchFamily="34" charset="0"/>
            </a:endParaRPr>
          </a:p>
          <a:p>
            <a:endParaRPr lang="ru-RU" sz="5600" b="1" dirty="0" smtClean="0">
              <a:latin typeface="Arial" pitchFamily="34" charset="0"/>
              <a:cs typeface="Arial" pitchFamily="34" charset="0"/>
            </a:endParaRPr>
          </a:p>
          <a:p>
            <a:endParaRPr lang="ru-RU" sz="5600" b="1" dirty="0" smtClean="0">
              <a:latin typeface="Arial" pitchFamily="34" charset="0"/>
              <a:cs typeface="Arial" pitchFamily="34" charset="0"/>
            </a:endParaRPr>
          </a:p>
          <a:p>
            <a:endParaRPr lang="ru-RU" sz="5600" b="1" dirty="0" smtClean="0">
              <a:latin typeface="Arial" pitchFamily="34" charset="0"/>
              <a:cs typeface="Arial" pitchFamily="34" charset="0"/>
            </a:endParaRPr>
          </a:p>
          <a:p>
            <a:endParaRPr lang="ru-RU" sz="5600" b="1" dirty="0" smtClean="0">
              <a:latin typeface="Arial" pitchFamily="34" charset="0"/>
              <a:cs typeface="Arial" pitchFamily="34" charset="0"/>
            </a:endParaRPr>
          </a:p>
          <a:p>
            <a:endParaRPr lang="ru-RU" sz="5600" b="1" dirty="0" smtClean="0">
              <a:latin typeface="Arial" pitchFamily="34" charset="0"/>
              <a:cs typeface="Arial" pitchFamily="34" charset="0"/>
            </a:endParaRPr>
          </a:p>
          <a:p>
            <a:endParaRPr lang="ru-RU" sz="5600" b="1" dirty="0" smtClean="0">
              <a:latin typeface="Arial" pitchFamily="34" charset="0"/>
              <a:cs typeface="Arial" pitchFamily="34" charset="0"/>
            </a:endParaRPr>
          </a:p>
          <a:p>
            <a:endParaRPr lang="ru-RU" sz="5600" b="1" dirty="0" smtClean="0">
              <a:latin typeface="Arial" pitchFamily="34" charset="0"/>
              <a:cs typeface="Arial" pitchFamily="34" charset="0"/>
            </a:endParaRPr>
          </a:p>
          <a:p>
            <a:endParaRPr lang="ru-RU" sz="5600" b="1" dirty="0" smtClean="0">
              <a:latin typeface="Arial" pitchFamily="34" charset="0"/>
              <a:cs typeface="Arial" pitchFamily="34" charset="0"/>
            </a:endParaRPr>
          </a:p>
          <a:p>
            <a:endParaRPr lang="ru-RU" sz="5600" b="1" dirty="0" smtClean="0">
              <a:latin typeface="Arial" pitchFamily="34" charset="0"/>
              <a:cs typeface="Arial" pitchFamily="34" charset="0"/>
            </a:endParaRPr>
          </a:p>
          <a:p>
            <a:endParaRPr lang="ru-RU" sz="5600" b="1" dirty="0" smtClean="0">
              <a:latin typeface="Arial" pitchFamily="34" charset="0"/>
              <a:cs typeface="Arial" pitchFamily="34" charset="0"/>
            </a:endParaRPr>
          </a:p>
          <a:p>
            <a:endParaRPr lang="ru-RU" sz="5600" b="1" dirty="0" smtClean="0">
              <a:latin typeface="Arial" pitchFamily="34" charset="0"/>
              <a:cs typeface="Arial" pitchFamily="34" charset="0"/>
            </a:endParaRPr>
          </a:p>
          <a:p>
            <a:endParaRPr lang="ru-RU" sz="5600" b="1" dirty="0" smtClean="0">
              <a:latin typeface="Arial" pitchFamily="34" charset="0"/>
              <a:cs typeface="Arial" pitchFamily="34" charset="0"/>
            </a:endParaRPr>
          </a:p>
          <a:p>
            <a:endParaRPr lang="ru-RU" sz="5600" b="1" dirty="0" smtClean="0">
              <a:latin typeface="Arial" pitchFamily="34" charset="0"/>
              <a:cs typeface="Arial" pitchFamily="34" charset="0"/>
            </a:endParaRPr>
          </a:p>
          <a:p>
            <a:endParaRPr lang="ru-RU" sz="5600" b="1" dirty="0" smtClean="0">
              <a:latin typeface="Arial" pitchFamily="34" charset="0"/>
              <a:cs typeface="Arial" pitchFamily="34" charset="0"/>
            </a:endParaRPr>
          </a:p>
          <a:p>
            <a:endParaRPr lang="ru-RU" sz="5600" b="1" dirty="0" smtClean="0">
              <a:latin typeface="Arial" pitchFamily="34" charset="0"/>
              <a:cs typeface="Arial" pitchFamily="34" charset="0"/>
            </a:endParaRPr>
          </a:p>
          <a:p>
            <a:endParaRPr lang="ru-RU" sz="5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5600" b="1" dirty="0" smtClean="0">
                <a:latin typeface="Arial" pitchFamily="34" charset="0"/>
                <a:cs typeface="Arial" pitchFamily="34" charset="0"/>
              </a:rPr>
              <a:t>Артур Саркисян, </a:t>
            </a:r>
            <a:r>
              <a:rPr lang="ru-RU" sz="5600" dirty="0" smtClean="0"/>
              <a:t>Управление развития инфраструктуры розничной торговли и услуг Департамента торговли и услуг г. Москвы</a:t>
            </a:r>
          </a:p>
          <a:p>
            <a:endParaRPr lang="ru-RU" sz="56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Centr\Рабочий стол\DSC_72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3068051" cy="2362200"/>
          </a:xfrm>
          <a:prstGeom prst="rect">
            <a:avLst/>
          </a:prstGeom>
          <a:noFill/>
        </p:spPr>
      </p:pic>
      <p:pic>
        <p:nvPicPr>
          <p:cNvPr id="6" name="Picture 3" descr="C:\Documents and Settings\Centr\Рабочий стол\DSC_71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505200"/>
            <a:ext cx="3126483" cy="2438400"/>
          </a:xfrm>
          <a:prstGeom prst="rect">
            <a:avLst/>
          </a:prstGeom>
          <a:noFill/>
        </p:spPr>
      </p:pic>
      <p:pic>
        <p:nvPicPr>
          <p:cNvPr id="7" name="Picture 4" descr="C:\Documents and Settings\Centr\Рабочий стол\DSC_71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457200"/>
            <a:ext cx="3200400" cy="4981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419601" y="1535113"/>
            <a:ext cx="4724400" cy="639762"/>
          </a:xfrm>
        </p:spPr>
        <p:txBody>
          <a:bodyPr>
            <a:noAutofit/>
          </a:bodyPr>
          <a:lstStyle/>
          <a:p>
            <a:pPr algn="ctr"/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Рисунок 11" descr="billa0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228600"/>
            <a:ext cx="1752600" cy="7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2" descr="C:\Documents and Settings\Centr\Рабочий стол\билла\БИЛЛА 2013\проф фото Билла\IMG_53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219200"/>
            <a:ext cx="3962400" cy="2641600"/>
          </a:xfrm>
          <a:prstGeom prst="rect">
            <a:avLst/>
          </a:prstGeom>
          <a:noFill/>
        </p:spPr>
      </p:pic>
      <p:pic>
        <p:nvPicPr>
          <p:cNvPr id="3" name="Picture 3" descr="C:\Documents and Settings\Centr\Рабочий стол\билла\БИЛЛА 2013\проф фото Билла\IMG_54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114800"/>
            <a:ext cx="3963600" cy="2642400"/>
          </a:xfrm>
          <a:prstGeom prst="rect">
            <a:avLst/>
          </a:prstGeom>
          <a:noFill/>
        </p:spPr>
      </p:pic>
      <p:pic>
        <p:nvPicPr>
          <p:cNvPr id="7172" name="Picture 4" descr="C:\Documents and Settings\Centr\Рабочий стол\DSC_66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4114800"/>
            <a:ext cx="3946875" cy="2642400"/>
          </a:xfrm>
          <a:prstGeom prst="rect">
            <a:avLst/>
          </a:prstGeom>
          <a:noFill/>
        </p:spPr>
      </p:pic>
      <p:pic>
        <p:nvPicPr>
          <p:cNvPr id="7173" name="Picture 5" descr="C:\Documents and Settings\Centr\Рабочий стол\DSC_678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1371600"/>
            <a:ext cx="3946875" cy="264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304</Words>
  <PresentationFormat>Экран (4:3)</PresentationFormat>
  <Paragraphs>97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Выездное заседание Рабочей группы депутатов Государственной Думы ФС РФ «По поддержке региональных производителей и поставщиков» на тему  «Качество товаров – от производителя до потребителя»  на площадке БИЛЛА РОССИЯ  (Москва, Новочеркасский бульвар, д.41, корп.4; Центральный офис BILLA, конференц-зал  БИЛЛА)  11 октября 2013 года  </vt:lpstr>
      <vt:lpstr>«Качество товаров – от производителя до потребителя» </vt:lpstr>
      <vt:lpstr>Модераторы: </vt:lpstr>
      <vt:lpstr>I часть выездного заседания</vt:lpstr>
      <vt:lpstr>Дегустация продукции производителей- экспертов Рабочей группы</vt:lpstr>
      <vt:lpstr>Слайд 6</vt:lpstr>
      <vt:lpstr>II часть. Выступления представителей БИЛЛА</vt:lpstr>
      <vt:lpstr>Слайд 8</vt:lpstr>
      <vt:lpstr>Слайд 9</vt:lpstr>
      <vt:lpstr>Слайд 10</vt:lpstr>
      <vt:lpstr>Руководство Рабочей группы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Выездное заседание Рабочей группы депутатов Государственной Думы ФС РФ «По поддержке отечественного регионального производителя» на тему  «Качество товаров – от производителя до потребителя»  на площадке АШАН Россия (Москва, ул. Вавилова, д.3; ТРЦ Гагаринский, гипермаркет АШАН Гагаринский, конференц-зал АШАН)  </dc:title>
  <cp:lastModifiedBy>Центр Содействие</cp:lastModifiedBy>
  <cp:revision>60</cp:revision>
  <dcterms:modified xsi:type="dcterms:W3CDTF">2014-07-08T10:11:30Z</dcterms:modified>
</cp:coreProperties>
</file>